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4" r:id="rId1"/>
  </p:sldMasterIdLst>
  <p:notesMasterIdLst>
    <p:notesMasterId r:id="rId21"/>
  </p:notesMasterIdLst>
  <p:handoutMasterIdLst>
    <p:handoutMasterId r:id="rId22"/>
  </p:handoutMasterIdLst>
  <p:sldIdLst>
    <p:sldId id="257" r:id="rId2"/>
    <p:sldId id="258" r:id="rId3"/>
    <p:sldId id="259" r:id="rId4"/>
    <p:sldId id="262" r:id="rId5"/>
    <p:sldId id="263" r:id="rId6"/>
    <p:sldId id="260" r:id="rId7"/>
    <p:sldId id="261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7" r:id="rId20"/>
  </p:sldIdLst>
  <p:sldSz cx="9144000" cy="6858000" type="screen4x3"/>
  <p:notesSz cx="6718300" cy="10121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EC22EA6-422F-4AAD-AC78-D27D49BA7C7E}">
          <p14:sldIdLst>
            <p14:sldId id="257"/>
          </p14:sldIdLst>
        </p14:section>
        <p14:section name="Introduction" id="{4DB405F5-7668-4988-B621-8147CE6D2640}">
          <p14:sldIdLst>
            <p14:sldId id="258"/>
            <p14:sldId id="259"/>
          </p14:sldIdLst>
        </p14:section>
        <p14:section name="BSA" id="{5BD256BF-736F-4455-AA88-4922A992874B}">
          <p14:sldIdLst>
            <p14:sldId id="262"/>
            <p14:sldId id="263"/>
          </p14:sldIdLst>
        </p14:section>
        <p14:section name="Relationships" id="{818D4750-D717-403F-9078-899478F41928}">
          <p14:sldIdLst>
            <p14:sldId id="260"/>
          </p14:sldIdLst>
        </p14:section>
        <p14:section name="SP - Employers" id="{D8129CA2-5796-490E-8A49-FA96C1933F6E}">
          <p14:sldIdLst>
            <p14:sldId id="261"/>
            <p14:sldId id="264"/>
            <p14:sldId id="265"/>
          </p14:sldIdLst>
        </p14:section>
        <p14:section name="SP - Clients" id="{253E80F7-928D-4F37-8996-26D0A2502556}">
          <p14:sldIdLst>
            <p14:sldId id="266"/>
            <p14:sldId id="267"/>
            <p14:sldId id="268"/>
          </p14:sldIdLst>
        </p14:section>
        <p14:section name="SP - Suppliers" id="{11F8A367-DD9C-4E08-BDF9-8E185D6CB4C8}">
          <p14:sldIdLst>
            <p14:sldId id="269"/>
            <p14:sldId id="270"/>
            <p14:sldId id="271"/>
            <p14:sldId id="272"/>
            <p14:sldId id="273"/>
            <p14:sldId id="274"/>
          </p14:sldIdLst>
        </p14:section>
        <p14:section name="Untitled Section" id="{2083B912-45D0-46AA-BA64-AFF7D9A6E083}">
          <p14:sldIdLst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88">
          <p15:clr>
            <a:srgbClr val="A4A3A4"/>
          </p15:clr>
        </p15:guide>
        <p15:guide id="2" pos="211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0" d="100"/>
          <a:sy n="120" d="100"/>
        </p:scale>
        <p:origin x="134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1" d="100"/>
          <a:sy n="61" d="100"/>
        </p:scale>
        <p:origin x="-2928" y="-84"/>
      </p:cViewPr>
      <p:guideLst>
        <p:guide orient="horz" pos="3188"/>
        <p:guide pos="211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798638" y="9802813"/>
            <a:ext cx="9358313" cy="38258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1844675" y="-63500"/>
            <a:ext cx="9358313" cy="3825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727450" cy="506413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l">
              <a:defRPr sz="1300" smtClean="0"/>
            </a:lvl1pPr>
          </a:lstStyle>
          <a:p>
            <a:pPr>
              <a:defRPr/>
            </a:pPr>
            <a:r>
              <a:rPr lang="en-US"/>
              <a:t>Lecture 28: Ethical Issues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05238" y="0"/>
            <a:ext cx="2911475" cy="506413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r">
              <a:defRPr sz="1300" smtClean="0"/>
            </a:lvl1pPr>
          </a:lstStyle>
          <a:p>
            <a:pPr>
              <a:defRPr/>
            </a:pPr>
            <a:r>
              <a:rPr lang="en-US"/>
              <a:t>Monday May 30, 2011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613900"/>
            <a:ext cx="3727450" cy="506413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l">
              <a:defRPr sz="1300" smtClean="0"/>
            </a:lvl1pPr>
          </a:lstStyle>
          <a:p>
            <a:pPr>
              <a:defRPr/>
            </a:pPr>
            <a:r>
              <a:rPr lang="en-US"/>
              <a:t>SWE 205: Introduction to Software Engineering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05238" y="9613900"/>
            <a:ext cx="2911475" cy="506413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r">
              <a:defRPr sz="1300"/>
            </a:lvl1pPr>
          </a:lstStyle>
          <a:p>
            <a:pPr>
              <a:defRPr/>
            </a:pPr>
            <a:fld id="{97F52511-1922-4577-9715-6E8AEE442B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844516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1475" cy="506413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</a:defRPr>
            </a:lvl1pPr>
          </a:lstStyle>
          <a:p>
            <a:pPr>
              <a:defRPr/>
            </a:pPr>
            <a:r>
              <a:rPr lang="en-US"/>
              <a:t>Lecture 28: Ethical Issues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05238" y="0"/>
            <a:ext cx="2911475" cy="506413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</a:defRPr>
            </a:lvl1pPr>
          </a:lstStyle>
          <a:p>
            <a:pPr>
              <a:defRPr/>
            </a:pPr>
            <a:r>
              <a:rPr lang="en-US"/>
              <a:t>Monday May 30, 2011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28675" y="758825"/>
            <a:ext cx="5060950" cy="37957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310" tIns="48655" rIns="97310" bIns="48655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100" y="4806950"/>
            <a:ext cx="5372100" cy="4556125"/>
          </a:xfrm>
          <a:prstGeom prst="rect">
            <a:avLst/>
          </a:prstGeom>
        </p:spPr>
        <p:txBody>
          <a:bodyPr vert="horz" lIns="97310" tIns="48655" rIns="97310" bIns="48655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613900"/>
            <a:ext cx="2911475" cy="506413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</a:defRPr>
            </a:lvl1pPr>
          </a:lstStyle>
          <a:p>
            <a:pPr>
              <a:defRPr/>
            </a:pPr>
            <a:r>
              <a:rPr lang="en-US"/>
              <a:t>SWE 205: Introduction to Software Engineering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05238" y="9613900"/>
            <a:ext cx="2911475" cy="506413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2EAFB19E-EC9E-43D2-973E-78527E37E7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30832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AFBAB44-E415-4F00-A276-858CC3629E01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Monday May 30, 2011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SWE 205: Introduction to Software Engineering</a:t>
            </a:r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Lecture 28: Ethical Issues</a:t>
            </a:r>
          </a:p>
        </p:txBody>
      </p:sp>
    </p:spTree>
    <p:extLst>
      <p:ext uri="{BB962C8B-B14F-4D97-AF65-F5344CB8AC3E}">
        <p14:creationId xmlns:p14="http://schemas.microsoft.com/office/powerpoint/2010/main" val="163935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27F4348C-85B8-42A0-8F24-0BAD86A88ED5}" type="datetimeFigureOut">
              <a:rPr lang="en-US" smtClean="0"/>
              <a:pPr>
                <a:defRPr/>
              </a:pPr>
              <a:t>12/25/2016</a:t>
            </a:fld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60E94-0DEC-4F06-BFBC-D279A77BCBB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F8F2C-B77A-4044-AC24-1FA1AD43850B}" type="datetimeFigureOut">
              <a:rPr lang="en-US" smtClean="0"/>
              <a:pPr>
                <a:defRPr/>
              </a:pPr>
              <a:t>12/25/2016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43719-FA88-4C41-B9E3-A4E73D58AA9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446C6-EBF4-4BEF-B7CA-8D2D5DC0F272}" type="datetimeFigureOut">
              <a:rPr lang="en-US" smtClean="0"/>
              <a:pPr>
                <a:defRPr/>
              </a:pPr>
              <a:t>12/25/2016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FD947-1416-4915-9267-931EE8911FE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8B3998-666C-44B5-9335-9A5F397D1465}" type="datetimeFigureOut">
              <a:rPr lang="en-US" smtClean="0"/>
              <a:pPr>
                <a:defRPr/>
              </a:pPr>
              <a:t>12/25/2016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FD9E5-5163-478E-9E7B-93E4B95C7A1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6CAAF-C613-46E1-8ED4-1009714ADFEA}" type="datetimeFigureOut">
              <a:rPr lang="en-US" smtClean="0"/>
              <a:pPr>
                <a:defRPr/>
              </a:pPr>
              <a:t>12/25/2016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FBDE3-B1D2-4924-91F2-4768B2AE05B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AB2281-5366-4A34-B0B4-19674A79CD05}" type="datetimeFigureOut">
              <a:rPr lang="en-US" smtClean="0"/>
              <a:pPr>
                <a:defRPr/>
              </a:pPr>
              <a:t>12/25/2016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E6DB3-8F1A-484F-895B-B2D6E1BA862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45CACD8A-52A6-41C7-BAA8-F7AA807893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3F62C160-7E54-4D8C-A694-48BA56372A93}" type="datetimeFigureOut">
              <a:rPr lang="en-US" smtClean="0"/>
              <a:pPr>
                <a:defRPr/>
              </a:pPr>
              <a:t>12/25/2016</a:t>
            </a:fld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E13B22-F96F-4F90-9B1D-DC26F296194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22" name="Group 13"/>
          <p:cNvGrpSpPr>
            <a:grpSpLocks/>
          </p:cNvGrpSpPr>
          <p:nvPr userDrawn="1"/>
        </p:nvGrpSpPr>
        <p:grpSpPr bwMode="auto"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3" name="Rectangle 22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8" name="Subtitle 8"/>
          <p:cNvSpPr txBox="1">
            <a:spLocks/>
          </p:cNvSpPr>
          <p:nvPr userDrawn="1"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9" name="Snip Diagonal Corner Rectangle 28"/>
          <p:cNvSpPr/>
          <p:nvPr userDrawn="1"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" name="Snip Diagonal Corner Rectangle 29"/>
          <p:cNvSpPr/>
          <p:nvPr userDrawn="1"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636E2E2-8E2A-4562-81E6-B2F413C469D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062EE68-02BD-416F-A9FA-4FD8F143C26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74DFD0-0C5B-4C16-AA25-DA85A9C96C4B}" type="datetimeFigureOut">
              <a:rPr lang="en-US" smtClean="0"/>
              <a:pPr>
                <a:defRPr/>
              </a:pPr>
              <a:t>12/25/2016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110D78-177D-4167-86A1-CF3921F273B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traight Connector 28"/>
          <p:cNvSpPr>
            <a:spLocks noChangeShapeType="1"/>
          </p:cNvSpPr>
          <p:nvPr/>
        </p:nvSpPr>
        <p:spPr bwMode="auto">
          <a:xfrm>
            <a:off x="457200" y="8001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27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5CACD8A-52A6-41C7-BAA8-F7AA807893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  <p:sldLayoutId id="2147483846" r:id="rId12"/>
    <p:sldLayoutId id="2147483847" r:id="rId13"/>
    <p:sldLayoutId id="2147483848" r:id="rId14"/>
    <p:sldLayoutId id="2147483849" r:id="rId15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jpeg"/><Relationship Id="rId18" Type="http://schemas.openxmlformats.org/officeDocument/2006/relationships/image" Target="../media/image18.jpeg"/><Relationship Id="rId26" Type="http://schemas.openxmlformats.org/officeDocument/2006/relationships/image" Target="../media/image26.jpeg"/><Relationship Id="rId3" Type="http://schemas.openxmlformats.org/officeDocument/2006/relationships/image" Target="../media/image3.png"/><Relationship Id="rId21" Type="http://schemas.openxmlformats.org/officeDocument/2006/relationships/image" Target="../media/image21.jpeg"/><Relationship Id="rId34" Type="http://schemas.openxmlformats.org/officeDocument/2006/relationships/image" Target="../media/image34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5" Type="http://schemas.openxmlformats.org/officeDocument/2006/relationships/image" Target="../media/image25.jpeg"/><Relationship Id="rId33" Type="http://schemas.openxmlformats.org/officeDocument/2006/relationships/image" Target="../media/image33.jpeg"/><Relationship Id="rId2" Type="http://schemas.openxmlformats.org/officeDocument/2006/relationships/image" Target="../media/image2.png"/><Relationship Id="rId16" Type="http://schemas.openxmlformats.org/officeDocument/2006/relationships/image" Target="../media/image16.jpeg"/><Relationship Id="rId20" Type="http://schemas.openxmlformats.org/officeDocument/2006/relationships/image" Target="../media/image20.jpeg"/><Relationship Id="rId29" Type="http://schemas.openxmlformats.org/officeDocument/2006/relationships/image" Target="../media/image2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image" Target="../media/image24.jpeg"/><Relationship Id="rId32" Type="http://schemas.openxmlformats.org/officeDocument/2006/relationships/image" Target="../media/image32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23" Type="http://schemas.openxmlformats.org/officeDocument/2006/relationships/image" Target="../media/image23.jpeg"/><Relationship Id="rId28" Type="http://schemas.openxmlformats.org/officeDocument/2006/relationships/image" Target="../media/image28.jpeg"/><Relationship Id="rId10" Type="http://schemas.openxmlformats.org/officeDocument/2006/relationships/image" Target="../media/image10.jpeg"/><Relationship Id="rId19" Type="http://schemas.openxmlformats.org/officeDocument/2006/relationships/image" Target="../media/image19.jpeg"/><Relationship Id="rId31" Type="http://schemas.openxmlformats.org/officeDocument/2006/relationships/image" Target="../media/image31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Relationship Id="rId22" Type="http://schemas.openxmlformats.org/officeDocument/2006/relationships/image" Target="../media/image22.jpeg"/><Relationship Id="rId27" Type="http://schemas.openxmlformats.org/officeDocument/2006/relationships/image" Target="../media/image27.jpeg"/><Relationship Id="rId30" Type="http://schemas.openxmlformats.org/officeDocument/2006/relationships/image" Target="../media/image30.jpeg"/><Relationship Id="rId35" Type="http://schemas.openxmlformats.org/officeDocument/2006/relationships/image" Target="../media/image35.jpeg"/><Relationship Id="rId8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sz="4000" smtClean="0"/>
              <a:t>Ethical Issues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1600" dirty="0" smtClean="0"/>
              <a:t>SWE205: Introduction </a:t>
            </a:r>
            <a:r>
              <a:rPr lang="en-US" sz="1600" dirty="0"/>
              <a:t>to Software </a:t>
            </a:r>
            <a:r>
              <a:rPr lang="en-US" sz="1600" dirty="0" smtClean="0"/>
              <a:t>Engineering</a:t>
            </a:r>
            <a:endParaRPr lang="en-US" sz="1600" dirty="0"/>
          </a:p>
        </p:txBody>
      </p:sp>
      <p:sp>
        <p:nvSpPr>
          <p:cNvPr id="13316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smtClean="0"/>
              <a:t>Objectives</a:t>
            </a:r>
          </a:p>
          <a:p>
            <a:pPr lvl="1"/>
            <a:r>
              <a:rPr lang="en-US" b="1" smtClean="0"/>
              <a:t>To learn about ethical issues of software engineering</a:t>
            </a:r>
          </a:p>
          <a:p>
            <a:endParaRPr lang="en-US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Relationships </a:t>
            </a:r>
            <a:br>
              <a:rPr lang="en-GB" sz="2800" dirty="0" smtClean="0"/>
            </a:br>
            <a:r>
              <a:rPr lang="en-GB" sz="2800" dirty="0" smtClean="0"/>
              <a:t>(software Professionals - Clients)</a:t>
            </a:r>
            <a:endParaRPr lang="en-US" sz="2800" dirty="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2800" dirty="0" smtClean="0"/>
              <a:t>Software professional provides</a:t>
            </a:r>
          </a:p>
          <a:p>
            <a:pPr lvl="1"/>
            <a:r>
              <a:rPr lang="en-GB" sz="2400" dirty="0" smtClean="0"/>
              <a:t>Hardware, software, or services at a certain cost and within a given time frame</a:t>
            </a:r>
            <a:endParaRPr lang="en-GB" sz="2800" dirty="0" smtClean="0"/>
          </a:p>
          <a:p>
            <a:endParaRPr lang="en-GB" sz="2800" dirty="0" smtClean="0"/>
          </a:p>
          <a:p>
            <a:r>
              <a:rPr lang="en-GB" sz="2800" dirty="0" smtClean="0"/>
              <a:t>Client provides </a:t>
            </a:r>
          </a:p>
          <a:p>
            <a:pPr lvl="1"/>
            <a:r>
              <a:rPr lang="en-GB" sz="2400" dirty="0" smtClean="0"/>
              <a:t>Compensation</a:t>
            </a:r>
          </a:p>
          <a:p>
            <a:pPr lvl="1"/>
            <a:r>
              <a:rPr lang="en-GB" sz="2400" dirty="0" smtClean="0"/>
              <a:t>Access to key contacts</a:t>
            </a:r>
          </a:p>
          <a:p>
            <a:pPr lvl="1"/>
            <a:r>
              <a:rPr lang="en-GB" sz="2400" dirty="0" smtClean="0"/>
              <a:t>Work space</a:t>
            </a:r>
          </a:p>
          <a:p>
            <a:endParaRPr lang="en-GB" sz="2800" dirty="0" smtClean="0"/>
          </a:p>
          <a:p>
            <a:r>
              <a:rPr lang="en-GB" sz="2800" dirty="0" smtClean="0"/>
              <a:t>Relationship is usually documented in contractual terms</a:t>
            </a:r>
          </a:p>
          <a:p>
            <a:endParaRPr lang="en-US" sz="2800" dirty="0" smtClean="0"/>
          </a:p>
        </p:txBody>
      </p:sp>
      <p:sp>
        <p:nvSpPr>
          <p:cNvPr id="2253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BCD2A33-C97A-4CA0-A6E0-D9EBEEC6441D}" type="slidenum">
              <a:rPr lang="ar-SA">
                <a:solidFill>
                  <a:schemeClr val="tx2"/>
                </a:solidFill>
              </a:rPr>
              <a:pPr eaLnBrk="1" hangingPunct="1"/>
              <a:t>10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528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529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533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534" name="section6"/>
          <p:cNvSpPr/>
          <p:nvPr/>
        </p:nvSpPr>
        <p:spPr>
          <a:xfrm>
            <a:off x="508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Clients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2535" name="section7"/>
          <p:cNvSpPr/>
          <p:nvPr/>
        </p:nvSpPr>
        <p:spPr>
          <a:xfrm>
            <a:off x="635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536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53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38" name="PB"/>
          <p:cNvSpPr/>
          <p:nvPr/>
        </p:nvSpPr>
        <p:spPr>
          <a:xfrm>
            <a:off x="12700" y="6718300"/>
            <a:ext cx="3657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3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10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Relationships</a:t>
            </a:r>
            <a:br>
              <a:rPr lang="en-GB" sz="2800" dirty="0" smtClean="0"/>
            </a:br>
            <a:r>
              <a:rPr lang="en-GB" sz="2800" dirty="0" smtClean="0"/>
              <a:t>(software Professionals - Clients)</a:t>
            </a:r>
            <a:endParaRPr lang="en-US" sz="2800" dirty="0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Ethical problems arise if a company recommends its own products and services to remedy problems they have detected</a:t>
            </a:r>
          </a:p>
          <a:p>
            <a:endParaRPr lang="en-GB" dirty="0" smtClean="0"/>
          </a:p>
          <a:p>
            <a:r>
              <a:rPr lang="en-GB" dirty="0" smtClean="0"/>
              <a:t>A company is unable to provide full and accurate reporting of a project’s status</a:t>
            </a:r>
            <a:endParaRPr lang="en-US" dirty="0" smtClean="0"/>
          </a:p>
        </p:txBody>
      </p:sp>
      <p:sp>
        <p:nvSpPr>
          <p:cNvPr id="2355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0C6CBE8-704A-4367-AD98-09E9DD33FA41}" type="slidenum">
              <a:rPr lang="ar-SA">
                <a:solidFill>
                  <a:schemeClr val="tx2"/>
                </a:solidFill>
              </a:rPr>
              <a:pPr eaLnBrk="1" hangingPunct="1"/>
              <a:t>11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52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53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57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58" name="section6"/>
          <p:cNvSpPr/>
          <p:nvPr/>
        </p:nvSpPr>
        <p:spPr>
          <a:xfrm>
            <a:off x="508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Clients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3559" name="section7"/>
          <p:cNvSpPr/>
          <p:nvPr/>
        </p:nvSpPr>
        <p:spPr>
          <a:xfrm>
            <a:off x="635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60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56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62" name="PB"/>
          <p:cNvSpPr/>
          <p:nvPr/>
        </p:nvSpPr>
        <p:spPr>
          <a:xfrm>
            <a:off x="12700" y="6718300"/>
            <a:ext cx="4038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6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11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 smtClean="0"/>
              <a:t>Fraud, Misrepresentation, and Breach of Contract</a:t>
            </a:r>
            <a:endParaRPr lang="en-US" sz="2400" dirty="0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Fraud and Misrepresentation</a:t>
            </a:r>
          </a:p>
          <a:p>
            <a:pPr lvl="1"/>
            <a:r>
              <a:rPr lang="en-GB" dirty="0" smtClean="0"/>
              <a:t>Crime of obtaining goods, services, or property through deception or trickery</a:t>
            </a:r>
          </a:p>
          <a:p>
            <a:pPr lvl="1"/>
            <a:r>
              <a:rPr lang="en-GB" dirty="0" smtClean="0"/>
              <a:t>Fraud is proven in court</a:t>
            </a:r>
          </a:p>
          <a:p>
            <a:endParaRPr lang="en-GB" dirty="0" smtClean="0"/>
          </a:p>
          <a:p>
            <a:r>
              <a:rPr lang="en-GB" dirty="0" smtClean="0"/>
              <a:t>Breach of contract </a:t>
            </a:r>
          </a:p>
          <a:p>
            <a:pPr lvl="1"/>
            <a:r>
              <a:rPr lang="en-GB" dirty="0" smtClean="0"/>
              <a:t>One party fails to meet the terms of a contract</a:t>
            </a:r>
          </a:p>
          <a:p>
            <a:pPr lvl="1"/>
            <a:r>
              <a:rPr lang="en-GB" dirty="0" smtClean="0"/>
              <a:t>Software projects are joint efforts in which vendors and customers work together</a:t>
            </a:r>
          </a:p>
          <a:p>
            <a:pPr lvl="1"/>
            <a:r>
              <a:rPr lang="en-US" dirty="0" smtClean="0"/>
              <a:t>Difficult to assign blame</a:t>
            </a:r>
          </a:p>
        </p:txBody>
      </p:sp>
      <p:sp>
        <p:nvSpPr>
          <p:cNvPr id="2458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68DF3BE-1014-4D90-AD7C-C348ECA856FF}" type="slidenum">
              <a:rPr lang="ar-SA">
                <a:solidFill>
                  <a:schemeClr val="tx2"/>
                </a:solidFill>
              </a:rPr>
              <a:pPr eaLnBrk="1" hangingPunct="1"/>
              <a:t>12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576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577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581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582" name="section6"/>
          <p:cNvSpPr/>
          <p:nvPr/>
        </p:nvSpPr>
        <p:spPr>
          <a:xfrm>
            <a:off x="508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Clients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4583" name="section7"/>
          <p:cNvSpPr/>
          <p:nvPr/>
        </p:nvSpPr>
        <p:spPr>
          <a:xfrm>
            <a:off x="635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584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58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86" name="PB"/>
          <p:cNvSpPr/>
          <p:nvPr/>
        </p:nvSpPr>
        <p:spPr>
          <a:xfrm>
            <a:off x="12700" y="6718300"/>
            <a:ext cx="4406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8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12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Relationships</a:t>
            </a:r>
            <a:br>
              <a:rPr lang="en-GB" sz="2800" dirty="0" smtClean="0"/>
            </a:br>
            <a:r>
              <a:rPr lang="en-GB" sz="2800" dirty="0" smtClean="0"/>
              <a:t>(software Professionals - Suppliers)</a:t>
            </a:r>
            <a:endParaRPr lang="en-US" sz="2800" dirty="0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19200"/>
            <a:ext cx="6553200" cy="4937125"/>
          </a:xfrm>
        </p:spPr>
        <p:txBody>
          <a:bodyPr/>
          <a:lstStyle/>
          <a:p>
            <a:r>
              <a:rPr lang="en-GB" sz="2800" dirty="0" smtClean="0"/>
              <a:t>Develop good relationships with suppliers</a:t>
            </a:r>
          </a:p>
          <a:p>
            <a:pPr lvl="1"/>
            <a:r>
              <a:rPr lang="en-GB" sz="2400" dirty="0" smtClean="0"/>
              <a:t>Deal fairly with them</a:t>
            </a:r>
          </a:p>
          <a:p>
            <a:pPr lvl="1"/>
            <a:r>
              <a:rPr lang="en-GB" sz="2400" dirty="0" smtClean="0"/>
              <a:t>Do not make unreasonable demands</a:t>
            </a:r>
          </a:p>
          <a:p>
            <a:endParaRPr lang="en-GB" sz="2800" dirty="0" smtClean="0"/>
          </a:p>
          <a:p>
            <a:r>
              <a:rPr lang="en-GB" sz="2800" dirty="0" smtClean="0"/>
              <a:t>Bribery </a:t>
            </a:r>
          </a:p>
          <a:p>
            <a:pPr lvl="1"/>
            <a:r>
              <a:rPr lang="en-GB" sz="2400" dirty="0" smtClean="0"/>
              <a:t>Providing money, property, or favours to someone in business or government to obtain a business advantage</a:t>
            </a:r>
          </a:p>
          <a:p>
            <a:pPr lvl="1">
              <a:spcBef>
                <a:spcPts val="800"/>
              </a:spcBef>
            </a:pPr>
            <a:r>
              <a:rPr lang="en-GB" sz="2400" dirty="0" smtClean="0"/>
              <a:t>U.S. Foreign Corrupt Practices Act (FCPA) </a:t>
            </a:r>
            <a:r>
              <a:rPr lang="en-US" sz="2400" dirty="0" smtClean="0"/>
              <a:t>makes it a crime to bribe a foreign official, a foreign political party official, or a candidate for foreign political office</a:t>
            </a:r>
          </a:p>
        </p:txBody>
      </p:sp>
      <p:sp>
        <p:nvSpPr>
          <p:cNvPr id="2560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3F5CE78-45C0-4A17-83EA-FBA433CEABCE}" type="slidenum">
              <a:rPr lang="ar-SA">
                <a:solidFill>
                  <a:schemeClr val="tx2"/>
                </a:solidFill>
              </a:rPr>
              <a:pPr eaLnBrk="1" hangingPunct="1"/>
              <a:t>13</a:t>
            </a:fld>
            <a:endParaRPr lang="en-US">
              <a:solidFill>
                <a:schemeClr val="tx2"/>
              </a:solidFill>
            </a:endParaRPr>
          </a:p>
        </p:txBody>
      </p:sp>
      <p:pic>
        <p:nvPicPr>
          <p:cNvPr id="2560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810000"/>
            <a:ext cx="1895475" cy="158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600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601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606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607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608" name="section7"/>
          <p:cNvSpPr/>
          <p:nvPr/>
        </p:nvSpPr>
        <p:spPr>
          <a:xfrm>
            <a:off x="635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Suppliers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5609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6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11" name="PB"/>
          <p:cNvSpPr/>
          <p:nvPr/>
        </p:nvSpPr>
        <p:spPr>
          <a:xfrm>
            <a:off x="12700" y="6718300"/>
            <a:ext cx="4775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13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Relationships </a:t>
            </a:r>
            <a:br>
              <a:rPr lang="en-GB" sz="2800" dirty="0" smtClean="0"/>
            </a:br>
            <a:r>
              <a:rPr lang="en-GB" sz="2800" dirty="0" smtClean="0"/>
              <a:t>(software Professionals – Suppliers)</a:t>
            </a:r>
            <a:endParaRPr lang="en-US" sz="2800" dirty="0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Bribery </a:t>
            </a:r>
          </a:p>
          <a:p>
            <a:pPr lvl="1"/>
            <a:r>
              <a:rPr lang="en-GB" dirty="0" smtClean="0"/>
              <a:t>At what point does a gift become a bribe?</a:t>
            </a:r>
          </a:p>
          <a:p>
            <a:pPr lvl="1"/>
            <a:endParaRPr lang="en-GB" dirty="0" smtClean="0"/>
          </a:p>
          <a:p>
            <a:pPr lvl="1"/>
            <a:r>
              <a:rPr lang="en-GB" dirty="0" smtClean="0"/>
              <a:t>No gift should be hidden</a:t>
            </a:r>
          </a:p>
          <a:p>
            <a:pPr lvl="1"/>
            <a:endParaRPr lang="en-GB" dirty="0" smtClean="0"/>
          </a:p>
          <a:p>
            <a:pPr lvl="1"/>
            <a:r>
              <a:rPr lang="en-GB" dirty="0" smtClean="0"/>
              <a:t>Perceptions of donor and recipient can differ</a:t>
            </a:r>
            <a:endParaRPr lang="en-US" dirty="0" smtClean="0"/>
          </a:p>
        </p:txBody>
      </p:sp>
      <p:sp>
        <p:nvSpPr>
          <p:cNvPr id="2662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1F00062-962D-48E2-9580-7A841CEA971E}" type="slidenum">
              <a:rPr lang="ar-SA">
                <a:solidFill>
                  <a:schemeClr val="tx2"/>
                </a:solidFill>
              </a:rPr>
              <a:pPr eaLnBrk="1" hangingPunct="1"/>
              <a:t>14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624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625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629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630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631" name="section7"/>
          <p:cNvSpPr/>
          <p:nvPr/>
        </p:nvSpPr>
        <p:spPr>
          <a:xfrm>
            <a:off x="635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Suppliers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6632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63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34" name="PB"/>
          <p:cNvSpPr/>
          <p:nvPr/>
        </p:nvSpPr>
        <p:spPr>
          <a:xfrm>
            <a:off x="12700" y="6718300"/>
            <a:ext cx="5143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3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14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 smtClean="0"/>
              <a:t>Bribe Vs. Gift</a:t>
            </a:r>
            <a:endParaRPr lang="en-US" sz="4000" dirty="0" smtClean="0"/>
          </a:p>
        </p:txBody>
      </p:sp>
      <p:sp>
        <p:nvSpPr>
          <p:cNvPr id="27651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0A7C0A4-3639-4CFE-A02F-06C052B8612B}" type="slidenum">
              <a:rPr lang="ar-SA">
                <a:solidFill>
                  <a:schemeClr val="tx2"/>
                </a:solidFill>
              </a:rPr>
              <a:pPr eaLnBrk="1" hangingPunct="1"/>
              <a:t>15</a:t>
            </a:fld>
            <a:endParaRPr lang="en-US">
              <a:solidFill>
                <a:schemeClr val="tx2"/>
              </a:solidFill>
            </a:endParaRP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19200"/>
            <a:ext cx="8278813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648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649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653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654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655" name="section7"/>
          <p:cNvSpPr/>
          <p:nvPr/>
        </p:nvSpPr>
        <p:spPr>
          <a:xfrm>
            <a:off x="635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Suppliers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7656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65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58" name="PB"/>
          <p:cNvSpPr/>
          <p:nvPr/>
        </p:nvSpPr>
        <p:spPr>
          <a:xfrm>
            <a:off x="12700" y="6718300"/>
            <a:ext cx="5511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5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15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Relationships </a:t>
            </a:r>
            <a:br>
              <a:rPr lang="en-GB" sz="2800" dirty="0" smtClean="0"/>
            </a:br>
            <a:r>
              <a:rPr lang="en-GB" sz="2800" dirty="0" smtClean="0"/>
              <a:t>(software Professionals - Other Professionals)</a:t>
            </a:r>
            <a:endParaRPr lang="en-US" sz="2800" dirty="0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Professionals owe each other adherence to a profession’s code of conduct</a:t>
            </a:r>
          </a:p>
          <a:p>
            <a:endParaRPr lang="en-GB" dirty="0" smtClean="0"/>
          </a:p>
          <a:p>
            <a:r>
              <a:rPr lang="en-GB" dirty="0" smtClean="0"/>
              <a:t>Ethical problems between members of the software profession</a:t>
            </a:r>
          </a:p>
          <a:p>
            <a:pPr lvl="1"/>
            <a:r>
              <a:rPr lang="en-GB" dirty="0" smtClean="0"/>
              <a:t>Résumé inflation</a:t>
            </a:r>
          </a:p>
          <a:p>
            <a:pPr lvl="1"/>
            <a:r>
              <a:rPr lang="en-GB" dirty="0" smtClean="0"/>
              <a:t>Inappropriate sharing of corporate information</a:t>
            </a:r>
          </a:p>
          <a:p>
            <a:endParaRPr lang="en-US" dirty="0" smtClean="0"/>
          </a:p>
        </p:txBody>
      </p:sp>
      <p:sp>
        <p:nvSpPr>
          <p:cNvPr id="2867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C76B354-7D17-4AE8-9969-F44EC87FEA0D}" type="slidenum">
              <a:rPr lang="ar-SA">
                <a:solidFill>
                  <a:schemeClr val="tx2"/>
                </a:solidFill>
              </a:rPr>
              <a:pPr eaLnBrk="1" hangingPunct="1"/>
              <a:t>16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672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673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677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678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679" name="section7"/>
          <p:cNvSpPr/>
          <p:nvPr/>
        </p:nvSpPr>
        <p:spPr>
          <a:xfrm>
            <a:off x="635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Suppliers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8680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68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82" name="PB"/>
          <p:cNvSpPr/>
          <p:nvPr/>
        </p:nvSpPr>
        <p:spPr>
          <a:xfrm>
            <a:off x="12700" y="6718300"/>
            <a:ext cx="5880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8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16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Relationships </a:t>
            </a:r>
            <a:br>
              <a:rPr lang="en-GB" sz="2800" dirty="0" smtClean="0"/>
            </a:br>
            <a:r>
              <a:rPr lang="en-GB" sz="2800" dirty="0" smtClean="0"/>
              <a:t>(software Professionals - IT Users)</a:t>
            </a:r>
            <a:endParaRPr lang="en-US" sz="2800" dirty="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2800" dirty="0" smtClean="0"/>
              <a:t>IT user is a person for whom a hardware or software product is designed</a:t>
            </a:r>
          </a:p>
          <a:p>
            <a:endParaRPr lang="en-GB" sz="2800" dirty="0" smtClean="0"/>
          </a:p>
          <a:p>
            <a:r>
              <a:rPr lang="en-GB" sz="2800" dirty="0" smtClean="0"/>
              <a:t>Software professionals’ duty </a:t>
            </a:r>
          </a:p>
          <a:p>
            <a:pPr lvl="1"/>
            <a:r>
              <a:rPr lang="en-GB" sz="2400" dirty="0" smtClean="0"/>
              <a:t>Understand users’ needs and capabilities </a:t>
            </a:r>
          </a:p>
          <a:p>
            <a:pPr lvl="1"/>
            <a:r>
              <a:rPr lang="en-GB" sz="2400" dirty="0" smtClean="0"/>
              <a:t>Deliver products and services that best meet those needs</a:t>
            </a:r>
          </a:p>
          <a:p>
            <a:pPr lvl="1"/>
            <a:r>
              <a:rPr lang="en-GB" sz="2400" dirty="0" smtClean="0"/>
              <a:t>Establish an environment that supports ethical </a:t>
            </a:r>
            <a:r>
              <a:rPr lang="en-GB" sz="2400" dirty="0" err="1" smtClean="0"/>
              <a:t>behavior</a:t>
            </a:r>
            <a:r>
              <a:rPr lang="en-GB" sz="2400" dirty="0" smtClean="0"/>
              <a:t> by users</a:t>
            </a:r>
          </a:p>
          <a:p>
            <a:endParaRPr lang="en-US" sz="2800" dirty="0" smtClean="0"/>
          </a:p>
        </p:txBody>
      </p:sp>
      <p:sp>
        <p:nvSpPr>
          <p:cNvPr id="2970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1A67352-5D9E-480E-B460-7E7141BD013A}" type="slidenum">
              <a:rPr lang="ar-SA">
                <a:solidFill>
                  <a:schemeClr val="tx2"/>
                </a:solidFill>
              </a:rPr>
              <a:pPr eaLnBrk="1" hangingPunct="1"/>
              <a:t>17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696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697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701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702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703" name="section7"/>
          <p:cNvSpPr/>
          <p:nvPr/>
        </p:nvSpPr>
        <p:spPr>
          <a:xfrm>
            <a:off x="635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Suppliers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9704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70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706" name="PB"/>
          <p:cNvSpPr/>
          <p:nvPr/>
        </p:nvSpPr>
        <p:spPr>
          <a:xfrm>
            <a:off x="12700" y="6718300"/>
            <a:ext cx="6248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70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17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Relationships </a:t>
            </a:r>
            <a:br>
              <a:rPr lang="en-GB" sz="2800" dirty="0" smtClean="0"/>
            </a:br>
            <a:r>
              <a:rPr lang="en-GB" sz="2800" dirty="0" smtClean="0"/>
              <a:t>(software Professionals - Society)</a:t>
            </a:r>
            <a:endParaRPr lang="en-US" sz="2800" dirty="0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 3" pitchFamily="18" charset="2"/>
              <a:buNone/>
            </a:pPr>
            <a:endParaRPr lang="en-GB" smtClean="0"/>
          </a:p>
          <a:p>
            <a:pPr>
              <a:buFont typeface="Wingdings 3" pitchFamily="18" charset="2"/>
              <a:buNone/>
            </a:pPr>
            <a:endParaRPr lang="en-GB" smtClean="0"/>
          </a:p>
          <a:p>
            <a:pPr>
              <a:buFont typeface="Wingdings 3" pitchFamily="18" charset="2"/>
              <a:buNone/>
            </a:pPr>
            <a:endParaRPr lang="en-GB" smtClean="0"/>
          </a:p>
          <a:p>
            <a:pPr>
              <a:buFont typeface="Wingdings 3" pitchFamily="18" charset="2"/>
              <a:buNone/>
            </a:pPr>
            <a:endParaRPr lang="en-GB" smtClean="0"/>
          </a:p>
          <a:p>
            <a:pPr>
              <a:buFont typeface="Wingdings 3" pitchFamily="18" charset="2"/>
              <a:buNone/>
            </a:pPr>
            <a:endParaRPr lang="en-GB" smtClean="0"/>
          </a:p>
          <a:p>
            <a:pPr algn="ctr">
              <a:buFont typeface="Wingdings 3" pitchFamily="18" charset="2"/>
              <a:buNone/>
            </a:pPr>
            <a:r>
              <a:rPr lang="en-GB" smtClean="0"/>
              <a:t>Actions of an IT professional can affect society</a:t>
            </a:r>
          </a:p>
          <a:p>
            <a:endParaRPr lang="en-US" smtClean="0"/>
          </a:p>
        </p:txBody>
      </p:sp>
      <p:sp>
        <p:nvSpPr>
          <p:cNvPr id="3072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EA75CDD-DA43-4795-934A-4E4E2E213CDB}" type="slidenum">
              <a:rPr lang="ar-SA">
                <a:solidFill>
                  <a:schemeClr val="tx2"/>
                </a:solidFill>
              </a:rPr>
              <a:pPr eaLnBrk="1" hangingPunct="1"/>
              <a:t>18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720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721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725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726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727" name="section7"/>
          <p:cNvSpPr/>
          <p:nvPr/>
        </p:nvSpPr>
        <p:spPr>
          <a:xfrm>
            <a:off x="635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Suppliers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0728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72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30" name="PB"/>
          <p:cNvSpPr/>
          <p:nvPr/>
        </p:nvSpPr>
        <p:spPr>
          <a:xfrm>
            <a:off x="12700" y="6718300"/>
            <a:ext cx="6616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3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18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Key Points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smtClean="0"/>
              <a:t>A professional from a legal standpoint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Has passed the state licensing requirements 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Has earned the right to practice there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Software professionals have many different relationships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Each with its own set of ethical issues and potential problems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Professional code of ethics 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States the principles and core values essential to the work of an occupational group</a:t>
            </a:r>
          </a:p>
        </p:txBody>
      </p:sp>
      <p:sp>
        <p:nvSpPr>
          <p:cNvPr id="3379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567DC28-CC82-42C1-973C-F83FA67B48B2}" type="slidenum">
              <a:rPr lang="ar-SA">
                <a:solidFill>
                  <a:schemeClr val="tx2"/>
                </a:solidFill>
              </a:rPr>
              <a:pPr eaLnBrk="1" hangingPunct="1"/>
              <a:t>19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792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793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797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798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799" name="section7"/>
          <p:cNvSpPr/>
          <p:nvPr/>
        </p:nvSpPr>
        <p:spPr>
          <a:xfrm>
            <a:off x="635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800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80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802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80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21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Lecture Outline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2800" dirty="0" smtClean="0"/>
              <a:t>What key characteristics distinguish a professional from other kinds of workers, and what is the role of an Software professional?</a:t>
            </a:r>
          </a:p>
          <a:p>
            <a:endParaRPr lang="en-GB" sz="2800" dirty="0" smtClean="0"/>
          </a:p>
          <a:p>
            <a:r>
              <a:rPr lang="en-GB" sz="2800" dirty="0" smtClean="0"/>
              <a:t>What relationships must an Software professional manage, and what key ethical issues can arise in each?</a:t>
            </a:r>
          </a:p>
          <a:p>
            <a:pPr>
              <a:lnSpc>
                <a:spcPct val="80000"/>
              </a:lnSpc>
            </a:pPr>
            <a:endParaRPr lang="en-GB" sz="2800" dirty="0" smtClean="0"/>
          </a:p>
          <a:p>
            <a:pPr>
              <a:lnSpc>
                <a:spcPct val="80000"/>
              </a:lnSpc>
            </a:pPr>
            <a:r>
              <a:rPr lang="en-GB" sz="2800" dirty="0" smtClean="0"/>
              <a:t>How do codes of ethics, professional organizations, certification, and licensing affect the ethical behaviour of software engineers?</a:t>
            </a:r>
            <a:endParaRPr lang="en-US" sz="2800" dirty="0" smtClean="0"/>
          </a:p>
        </p:txBody>
      </p:sp>
      <p:sp>
        <p:nvSpPr>
          <p:cNvPr id="1434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C0BEB64-C472-4F9E-AA2E-2F309FFE99D6}" type="slidenum">
              <a:rPr lang="ar-SA">
                <a:solidFill>
                  <a:schemeClr val="tx2"/>
                </a:solidFill>
              </a:rPr>
              <a:pPr eaLnBrk="1" hangingPunct="1"/>
              <a:t>2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4336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337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341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342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343" name="section7"/>
          <p:cNvSpPr/>
          <p:nvPr/>
        </p:nvSpPr>
        <p:spPr>
          <a:xfrm>
            <a:off x="635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344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34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46" name="PB"/>
          <p:cNvSpPr/>
          <p:nvPr/>
        </p:nvSpPr>
        <p:spPr>
          <a:xfrm>
            <a:off x="12700" y="6718300"/>
            <a:ext cx="711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4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Are IT Workers Professionals?</a:t>
            </a:r>
            <a:endParaRPr lang="en-US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Partial list of IT specialists</a:t>
            </a:r>
          </a:p>
          <a:p>
            <a:pPr lvl="1"/>
            <a:r>
              <a:rPr lang="en-GB" dirty="0" smtClean="0"/>
              <a:t>Programmers</a:t>
            </a:r>
          </a:p>
          <a:p>
            <a:pPr lvl="1"/>
            <a:endParaRPr lang="en-GB" dirty="0" smtClean="0"/>
          </a:p>
          <a:p>
            <a:pPr lvl="1"/>
            <a:r>
              <a:rPr lang="en-GB" dirty="0" smtClean="0"/>
              <a:t>Systems analysts</a:t>
            </a:r>
          </a:p>
          <a:p>
            <a:pPr lvl="1"/>
            <a:endParaRPr lang="en-GB" b="1" u="sng" dirty="0" smtClean="0"/>
          </a:p>
          <a:p>
            <a:pPr lvl="1"/>
            <a:r>
              <a:rPr lang="en-GB" b="1" u="sng" dirty="0" smtClean="0"/>
              <a:t>Software engineers</a:t>
            </a:r>
          </a:p>
          <a:p>
            <a:pPr lvl="1"/>
            <a:endParaRPr lang="en-GB" dirty="0" smtClean="0"/>
          </a:p>
          <a:p>
            <a:pPr lvl="1"/>
            <a:r>
              <a:rPr lang="en-GB" dirty="0" smtClean="0"/>
              <a:t>Database administrators</a:t>
            </a:r>
          </a:p>
          <a:p>
            <a:pPr lvl="1"/>
            <a:endParaRPr lang="en-GB" dirty="0" smtClean="0"/>
          </a:p>
          <a:p>
            <a:pPr lvl="1"/>
            <a:r>
              <a:rPr lang="en-GB" dirty="0" smtClean="0"/>
              <a:t>Local area network (LAN) administrators</a:t>
            </a:r>
          </a:p>
          <a:p>
            <a:pPr lvl="1"/>
            <a:endParaRPr lang="en-GB" dirty="0" smtClean="0"/>
          </a:p>
          <a:p>
            <a:pPr lvl="1"/>
            <a:r>
              <a:rPr lang="en-GB" dirty="0" smtClean="0"/>
              <a:t>Chief information officers (CIOs)</a:t>
            </a:r>
          </a:p>
          <a:p>
            <a:pPr>
              <a:buFont typeface="Wingdings" pitchFamily="2" charset="2"/>
              <a:buNone/>
            </a:pPr>
            <a:endParaRPr lang="en-US" dirty="0" smtClean="0"/>
          </a:p>
        </p:txBody>
      </p:sp>
      <p:sp>
        <p:nvSpPr>
          <p:cNvPr id="1536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1A7EA11-8B20-4C85-99FD-A0216FFE03CA}" type="slidenum">
              <a:rPr lang="ar-SA">
                <a:solidFill>
                  <a:schemeClr val="tx2"/>
                </a:solidFill>
              </a:rPr>
              <a:pPr eaLnBrk="1" hangingPunct="1"/>
              <a:t>3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5360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361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365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366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367" name="section7"/>
          <p:cNvSpPr/>
          <p:nvPr/>
        </p:nvSpPr>
        <p:spPr>
          <a:xfrm>
            <a:off x="635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368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36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70" name="PB"/>
          <p:cNvSpPr/>
          <p:nvPr/>
        </p:nvSpPr>
        <p:spPr>
          <a:xfrm>
            <a:off x="12700" y="6718300"/>
            <a:ext cx="1079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7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Business Software Alliance (BSA</a:t>
            </a:r>
            <a:r>
              <a:rPr lang="en-US" dirty="0" smtClean="0"/>
              <a:t>)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 sz="3000" dirty="0" smtClean="0"/>
              <a:t>The Business Software Alliance (BSA) is a trade group that represents the world’s largest software and hardware manufacturers</a:t>
            </a:r>
            <a:endParaRPr lang="en-US" dirty="0" smtClean="0"/>
          </a:p>
          <a:p>
            <a:pPr lvl="1">
              <a:defRPr/>
            </a:pPr>
            <a:r>
              <a:rPr lang="en-US" sz="2600" dirty="0" smtClean="0"/>
              <a:t>Its mission is to stop the unauthorized copying of software produced by its members</a:t>
            </a:r>
            <a:endParaRPr lang="en-GB" dirty="0" smtClean="0"/>
          </a:p>
          <a:p>
            <a:pPr>
              <a:defRPr/>
            </a:pPr>
            <a:endParaRPr lang="en-US" dirty="0" smtClean="0"/>
          </a:p>
          <a:p>
            <a:pPr marL="0" indent="0" algn="ctr">
              <a:buFont typeface="Wingdings 3" pitchFamily="18" charset="2"/>
              <a:buNone/>
              <a:defRPr/>
            </a:pPr>
            <a:r>
              <a:rPr lang="en-GB" sz="6600" dirty="0"/>
              <a:t>www.bsa.org</a:t>
            </a:r>
            <a:endParaRPr lang="en-US" sz="6600" dirty="0" smtClean="0"/>
          </a:p>
        </p:txBody>
      </p:sp>
      <p:sp>
        <p:nvSpPr>
          <p:cNvPr id="1843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660BE76-9EE3-4370-9279-EA473FE228EF}" type="slidenum">
              <a:rPr lang="ar-SA">
                <a:solidFill>
                  <a:schemeClr val="tx2"/>
                </a:solidFill>
              </a:rPr>
              <a:pPr eaLnBrk="1" hangingPunct="1"/>
              <a:t>4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432" name="section3"/>
          <p:cNvSpPr/>
          <p:nvPr/>
        </p:nvSpPr>
        <p:spPr>
          <a:xfrm>
            <a:off x="1269999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BSA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8433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435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437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438" name="section7"/>
          <p:cNvSpPr/>
          <p:nvPr/>
        </p:nvSpPr>
        <p:spPr>
          <a:xfrm>
            <a:off x="635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439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44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41" name="PB"/>
          <p:cNvSpPr/>
          <p:nvPr/>
        </p:nvSpPr>
        <p:spPr>
          <a:xfrm>
            <a:off x="12700" y="6718300"/>
            <a:ext cx="1447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4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4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Members of Business Software Alliance</a:t>
            </a:r>
            <a:endParaRPr lang="en-US" dirty="0" smtClean="0"/>
          </a:p>
        </p:txBody>
      </p:sp>
      <p:sp>
        <p:nvSpPr>
          <p:cNvPr id="19459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380EFA4-25F2-4C26-9146-FCA528C4FC81}" type="slidenum">
              <a:rPr lang="ar-SA">
                <a:solidFill>
                  <a:schemeClr val="tx2"/>
                </a:solidFill>
              </a:rPr>
              <a:pPr eaLnBrk="1" hangingPunct="1"/>
              <a:t>5</a:t>
            </a:fld>
            <a:endParaRPr lang="en-US">
              <a:solidFill>
                <a:schemeClr val="tx2"/>
              </a:solidFill>
            </a:endParaRPr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16125"/>
            <a:ext cx="123825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3521075"/>
            <a:ext cx="11430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175" y="4846638"/>
            <a:ext cx="1116013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5410200"/>
            <a:ext cx="1387475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298825"/>
            <a:ext cx="1341438" cy="28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563" y="4092575"/>
            <a:ext cx="1341437" cy="44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5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063" y="2019300"/>
            <a:ext cx="1227137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6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495800"/>
            <a:ext cx="143192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7" name="Picture 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538" y="2005013"/>
            <a:ext cx="69532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8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048000"/>
            <a:ext cx="1341438" cy="32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9" name="Picture 1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5562600"/>
            <a:ext cx="1431925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0" name="Picture 1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738" y="3619500"/>
            <a:ext cx="1120775" cy="693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1" name="Picture 17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950" y="2813050"/>
            <a:ext cx="693738" cy="89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2" name="Picture 18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638800"/>
            <a:ext cx="1341438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3" name="Picture 19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5105400"/>
            <a:ext cx="808038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4" name="Picture 20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150" y="2141538"/>
            <a:ext cx="754063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5" name="Picture 21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2667000"/>
            <a:ext cx="754063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6" name="Picture 2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667000"/>
            <a:ext cx="1341438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7" name="Picture 23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447800"/>
            <a:ext cx="1341438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8" name="Picture 24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1455738"/>
            <a:ext cx="1341437" cy="32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9" name="Picture 25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581400"/>
            <a:ext cx="1341438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10" name="Picture 26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343400"/>
            <a:ext cx="1341438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11" name="Picture 27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648200"/>
            <a:ext cx="16224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12" name="Picture 28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962400"/>
            <a:ext cx="1341438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13" name="Picture 29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5943600"/>
            <a:ext cx="1006475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14" name="Picture 30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133600"/>
            <a:ext cx="663575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15" name="Picture 31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2713" y="1374775"/>
            <a:ext cx="1431925" cy="32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16" name="Picture 32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371600"/>
            <a:ext cx="1431925" cy="29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17" name="Picture 33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2305050"/>
            <a:ext cx="85407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18" name="Picture 34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800600"/>
            <a:ext cx="1531938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19" name="Picture 35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5105400"/>
            <a:ext cx="1227138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20" name="Picture 36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5943600"/>
            <a:ext cx="1279525" cy="32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21" name="Picture 37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3886200"/>
            <a:ext cx="974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22" name="Picture 38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895600"/>
            <a:ext cx="1622425" cy="32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384" name="section3"/>
          <p:cNvSpPr/>
          <p:nvPr/>
        </p:nvSpPr>
        <p:spPr>
          <a:xfrm>
            <a:off x="1269999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BSA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6385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386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387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388" name="section7"/>
          <p:cNvSpPr/>
          <p:nvPr/>
        </p:nvSpPr>
        <p:spPr>
          <a:xfrm>
            <a:off x="635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2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PB"/>
          <p:cNvSpPr/>
          <p:nvPr/>
        </p:nvSpPr>
        <p:spPr>
          <a:xfrm>
            <a:off x="12700" y="6718300"/>
            <a:ext cx="1816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6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6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6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6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0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>Professional Relationships That Must Be Managed</a:t>
            </a:r>
            <a:endParaRPr lang="en-US" sz="2400" dirty="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2800" smtClean="0"/>
              <a:t>Software Engineers have many different relationships with:</a:t>
            </a:r>
          </a:p>
          <a:p>
            <a:pPr lvl="1"/>
            <a:r>
              <a:rPr lang="en-GB" sz="2400" smtClean="0"/>
              <a:t>Employers</a:t>
            </a:r>
          </a:p>
          <a:p>
            <a:pPr lvl="1"/>
            <a:r>
              <a:rPr lang="en-GB" sz="2400" smtClean="0"/>
              <a:t>Clients</a:t>
            </a:r>
          </a:p>
          <a:p>
            <a:pPr lvl="1"/>
            <a:r>
              <a:rPr lang="en-GB" sz="2400" smtClean="0"/>
              <a:t>Suppliers</a:t>
            </a:r>
          </a:p>
          <a:p>
            <a:pPr lvl="1"/>
            <a:r>
              <a:rPr lang="en-GB" sz="2400" smtClean="0"/>
              <a:t>Other professionals</a:t>
            </a:r>
          </a:p>
          <a:p>
            <a:pPr lvl="1"/>
            <a:r>
              <a:rPr lang="en-GB" sz="2400" smtClean="0"/>
              <a:t>IT users</a:t>
            </a:r>
          </a:p>
          <a:p>
            <a:pPr lvl="1"/>
            <a:r>
              <a:rPr lang="en-GB" sz="2400" smtClean="0"/>
              <a:t>Society at large</a:t>
            </a:r>
            <a:endParaRPr lang="en-US" sz="2400" smtClean="0"/>
          </a:p>
        </p:txBody>
      </p:sp>
      <p:sp>
        <p:nvSpPr>
          <p:cNvPr id="1638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1AF4B7F-9A1A-4B42-AB09-3DDF210A23CF}" type="slidenum">
              <a:rPr lang="ar-SA">
                <a:solidFill>
                  <a:schemeClr val="tx2"/>
                </a:solidFill>
              </a:rPr>
              <a:pPr eaLnBrk="1" hangingPunct="1"/>
              <a:t>6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384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385" name="section4"/>
          <p:cNvSpPr/>
          <p:nvPr/>
        </p:nvSpPr>
        <p:spPr>
          <a:xfrm>
            <a:off x="2540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Relationships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6389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Employers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390" name="section6"/>
          <p:cNvSpPr/>
          <p:nvPr/>
        </p:nvSpPr>
        <p:spPr>
          <a:xfrm>
            <a:off x="507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391" name="section7"/>
          <p:cNvSpPr/>
          <p:nvPr/>
        </p:nvSpPr>
        <p:spPr>
          <a:xfrm>
            <a:off x="635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392" name="section8"/>
          <p:cNvSpPr/>
          <p:nvPr/>
        </p:nvSpPr>
        <p:spPr>
          <a:xfrm>
            <a:off x="762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39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94" name="PB"/>
          <p:cNvSpPr/>
          <p:nvPr/>
        </p:nvSpPr>
        <p:spPr>
          <a:xfrm>
            <a:off x="12700" y="6718300"/>
            <a:ext cx="2184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9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Relationships </a:t>
            </a:r>
            <a:br>
              <a:rPr lang="en-GB" sz="2800" dirty="0" smtClean="0"/>
            </a:br>
            <a:r>
              <a:rPr lang="en-GB" sz="2800" dirty="0" smtClean="0"/>
              <a:t>(software Professionals – Employers)</a:t>
            </a:r>
            <a:endParaRPr lang="en-US" sz="2800" dirty="0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19200"/>
            <a:ext cx="5562600" cy="4937125"/>
          </a:xfrm>
        </p:spPr>
        <p:txBody>
          <a:bodyPr/>
          <a:lstStyle/>
          <a:p>
            <a:r>
              <a:rPr lang="en-GB" dirty="0" smtClean="0"/>
              <a:t>Software professionals must set an example and enforce policies regarding the ethical use of software. </a:t>
            </a:r>
          </a:p>
          <a:p>
            <a:endParaRPr lang="en-US" dirty="0" smtClean="0"/>
          </a:p>
          <a:p>
            <a:r>
              <a:rPr lang="en-US" dirty="0" smtClean="0"/>
              <a:t>Software piracy is the act of illegally making copies of software or enabling others to access software to which they are not entitled</a:t>
            </a:r>
          </a:p>
          <a:p>
            <a:endParaRPr lang="en-US" dirty="0" smtClean="0"/>
          </a:p>
          <a:p>
            <a:r>
              <a:rPr lang="en-US" dirty="0" smtClean="0"/>
              <a:t>Software piracy is an area in which software  professionals can be tempted to violate laws and policies</a:t>
            </a:r>
            <a:endParaRPr lang="en-US" sz="2800" dirty="0" smtClean="0"/>
          </a:p>
        </p:txBody>
      </p:sp>
      <p:sp>
        <p:nvSpPr>
          <p:cNvPr id="1741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46CCDD4-B18D-4F35-933A-730DE28F2CE2}" type="slidenum">
              <a:rPr lang="ar-SA">
                <a:solidFill>
                  <a:schemeClr val="tx2"/>
                </a:solidFill>
              </a:rPr>
              <a:pPr eaLnBrk="1" hangingPunct="1"/>
              <a:t>7</a:t>
            </a:fld>
            <a:endParaRPr lang="en-US">
              <a:solidFill>
                <a:schemeClr val="tx2"/>
              </a:solidFill>
            </a:endParaRPr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2211" y="4343400"/>
            <a:ext cx="3201789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408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409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414" name="section5"/>
          <p:cNvSpPr/>
          <p:nvPr/>
        </p:nvSpPr>
        <p:spPr>
          <a:xfrm>
            <a:off x="3810000" y="0"/>
            <a:ext cx="13305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Employers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415" name="section6"/>
          <p:cNvSpPr/>
          <p:nvPr/>
        </p:nvSpPr>
        <p:spPr>
          <a:xfrm>
            <a:off x="51434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416" name="section7"/>
          <p:cNvSpPr/>
          <p:nvPr/>
        </p:nvSpPr>
        <p:spPr>
          <a:xfrm>
            <a:off x="64135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417" name="section8"/>
          <p:cNvSpPr/>
          <p:nvPr/>
        </p:nvSpPr>
        <p:spPr>
          <a:xfrm>
            <a:off x="76835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4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19" name="PB"/>
          <p:cNvSpPr/>
          <p:nvPr/>
        </p:nvSpPr>
        <p:spPr>
          <a:xfrm>
            <a:off x="12700" y="6718300"/>
            <a:ext cx="2552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Relationships </a:t>
            </a:r>
            <a:br>
              <a:rPr lang="en-GB" sz="2800" dirty="0" smtClean="0"/>
            </a:br>
            <a:r>
              <a:rPr lang="en-GB" sz="2800" dirty="0" smtClean="0"/>
              <a:t>(software Professionals – Employers)</a:t>
            </a:r>
            <a:endParaRPr lang="en-US" sz="2800" dirty="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2800" dirty="0" smtClean="0"/>
              <a:t>Conceal trade secrets</a:t>
            </a:r>
          </a:p>
          <a:p>
            <a:pPr lvl="1"/>
            <a:r>
              <a:rPr lang="en-GB" sz="2400" dirty="0" smtClean="0"/>
              <a:t>Information used in business</a:t>
            </a:r>
          </a:p>
          <a:p>
            <a:pPr lvl="1"/>
            <a:r>
              <a:rPr lang="en-GB" sz="2400" dirty="0" smtClean="0"/>
              <a:t>Generally unknown to the public</a:t>
            </a:r>
          </a:p>
          <a:p>
            <a:pPr lvl="1"/>
            <a:r>
              <a:rPr lang="en-GB" sz="2400" dirty="0" smtClean="0"/>
              <a:t>Company has taken strong measures to keep confidential</a:t>
            </a:r>
          </a:p>
          <a:p>
            <a:endParaRPr lang="en-GB" sz="2800" dirty="0" smtClean="0"/>
          </a:p>
          <a:p>
            <a:r>
              <a:rPr lang="en-GB" sz="2800" dirty="0" smtClean="0"/>
              <a:t>Whistle-blowing improper conduct</a:t>
            </a:r>
          </a:p>
          <a:p>
            <a:pPr lvl="1"/>
            <a:r>
              <a:rPr lang="en-GB" sz="2400" dirty="0" smtClean="0"/>
              <a:t>Attract attention to a negligent, illegal, unethical, abusive, or dangerous act that threatens the public interest</a:t>
            </a:r>
            <a:endParaRPr lang="en-US" sz="2400" dirty="0" smtClean="0"/>
          </a:p>
        </p:txBody>
      </p:sp>
      <p:sp>
        <p:nvSpPr>
          <p:cNvPr id="2048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332F24B-9819-4AD7-A23C-F2CEF9ABC9E2}" type="slidenum">
              <a:rPr lang="ar-SA">
                <a:solidFill>
                  <a:schemeClr val="tx2"/>
                </a:solidFill>
              </a:rPr>
              <a:pPr eaLnBrk="1" hangingPunct="1"/>
              <a:t>8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480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481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485" name="section5"/>
          <p:cNvSpPr/>
          <p:nvPr/>
        </p:nvSpPr>
        <p:spPr>
          <a:xfrm>
            <a:off x="3810000" y="0"/>
            <a:ext cx="13305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Employers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0486" name="section6"/>
          <p:cNvSpPr/>
          <p:nvPr/>
        </p:nvSpPr>
        <p:spPr>
          <a:xfrm>
            <a:off x="51434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487" name="section7"/>
          <p:cNvSpPr/>
          <p:nvPr/>
        </p:nvSpPr>
        <p:spPr>
          <a:xfrm>
            <a:off x="64135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488" name="section8"/>
          <p:cNvSpPr/>
          <p:nvPr/>
        </p:nvSpPr>
        <p:spPr>
          <a:xfrm>
            <a:off x="76835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48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90" name="PB"/>
          <p:cNvSpPr/>
          <p:nvPr/>
        </p:nvSpPr>
        <p:spPr>
          <a:xfrm>
            <a:off x="12700" y="6718300"/>
            <a:ext cx="2921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9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8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>The Ethical Behaviour of software  Professionals</a:t>
            </a:r>
            <a:endParaRPr lang="en-US" sz="2400" dirty="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GB" smtClean="0"/>
          </a:p>
          <a:p>
            <a:endParaRPr lang="en-GB" smtClean="0"/>
          </a:p>
          <a:p>
            <a:endParaRPr lang="en-GB" smtClean="0"/>
          </a:p>
          <a:p>
            <a:endParaRPr lang="en-GB" smtClean="0"/>
          </a:p>
          <a:p>
            <a:endParaRPr lang="en-GB" smtClean="0"/>
          </a:p>
          <a:p>
            <a:pPr algn="ctr">
              <a:buFont typeface="Wingdings 3" pitchFamily="18" charset="2"/>
              <a:buNone/>
            </a:pPr>
            <a:r>
              <a:rPr lang="en-GB" smtClean="0"/>
              <a:t>	Corporations are taking actions to ensure good business ethics among employees</a:t>
            </a:r>
          </a:p>
          <a:p>
            <a:endParaRPr lang="en-US" smtClean="0"/>
          </a:p>
        </p:txBody>
      </p:sp>
      <p:sp>
        <p:nvSpPr>
          <p:cNvPr id="2150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A1CA6-5EF3-4C75-AC11-1EBB1D896EEB}" type="slidenum">
              <a:rPr lang="ar-SA">
                <a:solidFill>
                  <a:schemeClr val="tx2"/>
                </a:solidFill>
              </a:rPr>
              <a:pPr eaLnBrk="1" hangingPunct="1"/>
              <a:t>9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504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BSA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505" name="section4"/>
          <p:cNvSpPr/>
          <p:nvPr/>
        </p:nvSpPr>
        <p:spPr>
          <a:xfrm>
            <a:off x="253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Relationships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509" name="section5"/>
          <p:cNvSpPr/>
          <p:nvPr/>
        </p:nvSpPr>
        <p:spPr>
          <a:xfrm>
            <a:off x="3810000" y="0"/>
            <a:ext cx="13305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 - Employers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1510" name="section6"/>
          <p:cNvSpPr/>
          <p:nvPr/>
        </p:nvSpPr>
        <p:spPr>
          <a:xfrm>
            <a:off x="51434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Clients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511" name="section7"/>
          <p:cNvSpPr/>
          <p:nvPr/>
        </p:nvSpPr>
        <p:spPr>
          <a:xfrm>
            <a:off x="64135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 - Suppliers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512" name="section8"/>
          <p:cNvSpPr/>
          <p:nvPr/>
        </p:nvSpPr>
        <p:spPr>
          <a:xfrm>
            <a:off x="76835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Certification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51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14" name="PB"/>
          <p:cNvSpPr/>
          <p:nvPr/>
        </p:nvSpPr>
        <p:spPr>
          <a:xfrm>
            <a:off x="12700" y="6718300"/>
            <a:ext cx="3289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1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9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6107</TotalTime>
  <Words>978</Words>
  <Application>Microsoft Office PowerPoint</Application>
  <PresentationFormat>On-screen Show (4:3)</PresentationFormat>
  <Paragraphs>291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ＭＳ Ｐゴシック</vt:lpstr>
      <vt:lpstr>Arial</vt:lpstr>
      <vt:lpstr>Bookman Old Style</vt:lpstr>
      <vt:lpstr>Calibri</vt:lpstr>
      <vt:lpstr>Gill Sans MT</vt:lpstr>
      <vt:lpstr>Wingdings</vt:lpstr>
      <vt:lpstr>Wingdings 3</vt:lpstr>
      <vt:lpstr>SWE205 2011-09-26 (with Tabs)</vt:lpstr>
      <vt:lpstr>Ethical Issues</vt:lpstr>
      <vt:lpstr>Lecture Outline</vt:lpstr>
      <vt:lpstr>Are IT Workers Professionals?</vt:lpstr>
      <vt:lpstr>The Business Software Alliance (BSA)</vt:lpstr>
      <vt:lpstr>Members of Business Software Alliance</vt:lpstr>
      <vt:lpstr>Professional Relationships That Must Be Managed</vt:lpstr>
      <vt:lpstr>Relationships  (software Professionals – Employers)</vt:lpstr>
      <vt:lpstr>Relationships  (software Professionals – Employers)</vt:lpstr>
      <vt:lpstr>The Ethical Behaviour of software  Professionals</vt:lpstr>
      <vt:lpstr>Relationships  (software Professionals - Clients)</vt:lpstr>
      <vt:lpstr>Relationships (software Professionals - Clients)</vt:lpstr>
      <vt:lpstr> Fraud, Misrepresentation, and Breach of Contract</vt:lpstr>
      <vt:lpstr>Relationships (software Professionals - Suppliers)</vt:lpstr>
      <vt:lpstr>Relationships  (software Professionals – Suppliers)</vt:lpstr>
      <vt:lpstr>Bribe Vs. Gift</vt:lpstr>
      <vt:lpstr>Relationships  (software Professionals - Other Professionals)</vt:lpstr>
      <vt:lpstr>Relationships  (software Professionals - IT Users)</vt:lpstr>
      <vt:lpstr>Relationships  (software Professionals - Society)</vt:lpstr>
      <vt:lpstr>Key Points</vt:lpstr>
    </vt:vector>
  </TitlesOfParts>
  <Company>Misbhauddin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Programming Paradigms Lecture # 33</dc:title>
  <dc:creator>Mohammed</dc:creator>
  <cp:lastModifiedBy>irfan</cp:lastModifiedBy>
  <cp:revision>137</cp:revision>
  <cp:lastPrinted>2011-05-29T18:36:42Z</cp:lastPrinted>
  <dcterms:created xsi:type="dcterms:W3CDTF">2009-05-13T12:15:11Z</dcterms:created>
  <dcterms:modified xsi:type="dcterms:W3CDTF">2016-12-25T06:54:39Z</dcterms:modified>
</cp:coreProperties>
</file>